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47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694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041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388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735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083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429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4777" algn="l" defTabSz="3628694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F05BC37-DD3D-41F5-B8B7-8A33C44EFFA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353"/>
    <a:srgbClr val="004AAD"/>
    <a:srgbClr val="014CB0"/>
    <a:srgbClr val="004AAE"/>
    <a:srgbClr val="004BAE"/>
    <a:srgbClr val="0951B2"/>
    <a:srgbClr val="164BB5"/>
    <a:srgbClr val="1652C9"/>
    <a:srgbClr val="1859DB"/>
    <a:srgbClr val="2D7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4" d="100"/>
          <a:sy n="14" d="100"/>
        </p:scale>
        <p:origin x="2010" y="120"/>
      </p:cViewPr>
      <p:guideLst>
        <p:guide orient="horz" pos="13607"/>
        <p:guide pos="1020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BB4AF-85BB-4681-949D-1833E93691E7}" type="datetimeFigureOut">
              <a:rPr lang="pt-BR" smtClean="0"/>
              <a:t>22/03/2024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1A9A6-5318-40C6-B7B7-9E2BADD9C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076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06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2B91350-3926-8331-655B-502F2E74D4F5}"/>
              </a:ext>
            </a:extLst>
          </p:cNvPr>
          <p:cNvSpPr/>
          <p:nvPr userDrawn="1"/>
        </p:nvSpPr>
        <p:spPr>
          <a:xfrm>
            <a:off x="899644" y="4246824"/>
            <a:ext cx="30600000" cy="183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378" tIns="39189" rIns="78378" bIns="39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6123" dirty="0"/>
          </a:p>
        </p:txBody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CB4446EB-563B-27CA-7C25-B1780A1ABC0A}"/>
              </a:ext>
            </a:extLst>
          </p:cNvPr>
          <p:cNvSpPr/>
          <p:nvPr userDrawn="1"/>
        </p:nvSpPr>
        <p:spPr>
          <a:xfrm rot="1345828">
            <a:off x="26123642" y="-826613"/>
            <a:ext cx="7534340" cy="5103665"/>
          </a:xfrm>
          <a:custGeom>
            <a:avLst/>
            <a:gdLst>
              <a:gd name="connsiteX0" fmla="*/ 5427585 w 7534340"/>
              <a:gd name="connsiteY0" fmla="*/ 0 h 5103665"/>
              <a:gd name="connsiteX1" fmla="*/ 7534340 w 7534340"/>
              <a:gd name="connsiteY1" fmla="*/ 5103665 h 5103665"/>
              <a:gd name="connsiteX2" fmla="*/ 0 w 7534340"/>
              <a:gd name="connsiteY2" fmla="*/ 5103665 h 5103665"/>
              <a:gd name="connsiteX3" fmla="*/ 4 w 7534340"/>
              <a:gd name="connsiteY3" fmla="*/ 2240464 h 510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4340" h="5103665">
                <a:moveTo>
                  <a:pt x="5427585" y="0"/>
                </a:moveTo>
                <a:lnTo>
                  <a:pt x="7534340" y="5103665"/>
                </a:lnTo>
                <a:lnTo>
                  <a:pt x="0" y="5103665"/>
                </a:lnTo>
                <a:lnTo>
                  <a:pt x="4" y="2240464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-52675" t="-194808" r="-259825"/>
            </a:stretch>
          </a:blipFill>
        </p:spPr>
        <p:txBody>
          <a:bodyPr wrap="square">
            <a:noAutofit/>
          </a:bodyPr>
          <a:lstStyle/>
          <a:p>
            <a:endParaRPr lang="pt-BR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BA0783DB-37D4-5966-CB43-7C535EB73AF0}"/>
              </a:ext>
            </a:extLst>
          </p:cNvPr>
          <p:cNvSpPr/>
          <p:nvPr userDrawn="1"/>
        </p:nvSpPr>
        <p:spPr>
          <a:xfrm>
            <a:off x="30436955" y="-4385770"/>
            <a:ext cx="1962333" cy="13167360"/>
          </a:xfrm>
          <a:custGeom>
            <a:avLst/>
            <a:gdLst/>
            <a:ahLst/>
            <a:cxnLst/>
            <a:rect l="l" t="t" r="r" b="b"/>
            <a:pathLst>
              <a:path w="13350935" h="13167360">
                <a:moveTo>
                  <a:pt x="0" y="0"/>
                </a:moveTo>
                <a:lnTo>
                  <a:pt x="13350936" y="0"/>
                </a:lnTo>
                <a:lnTo>
                  <a:pt x="13350936" y="13167360"/>
                </a:lnTo>
                <a:lnTo>
                  <a:pt x="0" y="1316736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1" r="-580361"/>
            </a:stretch>
          </a:blipFill>
        </p:spPr>
        <p:txBody>
          <a:bodyPr/>
          <a:lstStyle/>
          <a:p>
            <a:endParaRPr lang="pt-BR"/>
          </a:p>
        </p:txBody>
      </p:sp>
      <p:pic>
        <p:nvPicPr>
          <p:cNvPr id="31" name="Gráfico 30">
            <a:extLst>
              <a:ext uri="{FF2B5EF4-FFF2-40B4-BE49-F238E27FC236}">
                <a16:creationId xmlns:a16="http://schemas.microsoft.com/office/drawing/2014/main" id="{480B34A6-6FD8-D79B-6CAA-CE634733815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7489" y="552499"/>
            <a:ext cx="19535775" cy="3381375"/>
          </a:xfrm>
          <a:prstGeom prst="rect">
            <a:avLst/>
          </a:prstGeom>
        </p:spPr>
      </p:pic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FA6BD378-7B27-C6A8-D4FB-D495D6AA5FF9}"/>
              </a:ext>
            </a:extLst>
          </p:cNvPr>
          <p:cNvSpPr/>
          <p:nvPr userDrawn="1"/>
        </p:nvSpPr>
        <p:spPr>
          <a:xfrm rot="3409022">
            <a:off x="-10618134" y="36551236"/>
            <a:ext cx="25519128" cy="16906422"/>
          </a:xfrm>
          <a:custGeom>
            <a:avLst/>
            <a:gdLst>
              <a:gd name="connsiteX0" fmla="*/ 22540100 w 25519128"/>
              <a:gd name="connsiteY0" fmla="*/ 13948145 h 16906422"/>
              <a:gd name="connsiteX1" fmla="*/ 25391962 w 25519128"/>
              <a:gd name="connsiteY1" fmla="*/ 10213728 h 16906422"/>
              <a:gd name="connsiteX2" fmla="*/ 25519128 w 25519128"/>
              <a:gd name="connsiteY2" fmla="*/ 10050515 h 16906422"/>
              <a:gd name="connsiteX3" fmla="*/ 25519127 w 25519128"/>
              <a:gd name="connsiteY3" fmla="*/ 16906422 h 16906422"/>
              <a:gd name="connsiteX4" fmla="*/ 20780367 w 25519128"/>
              <a:gd name="connsiteY4" fmla="*/ 16906422 h 16906422"/>
              <a:gd name="connsiteX5" fmla="*/ 20497615 w 25519128"/>
              <a:gd name="connsiteY5" fmla="*/ 0 h 16906422"/>
              <a:gd name="connsiteX6" fmla="*/ 25519127 w 25519128"/>
              <a:gd name="connsiteY6" fmla="*/ 2 h 16906422"/>
              <a:gd name="connsiteX7" fmla="*/ 25519128 w 25519128"/>
              <a:gd name="connsiteY7" fmla="*/ 1574488 h 16906422"/>
              <a:gd name="connsiteX8" fmla="*/ 0 w 25519128"/>
              <a:gd name="connsiteY8" fmla="*/ 13546100 h 16906422"/>
              <a:gd name="connsiteX9" fmla="*/ 5292700 w 25519128"/>
              <a:gd name="connsiteY9" fmla="*/ 16906421 h 16906422"/>
              <a:gd name="connsiteX10" fmla="*/ 0 w 25519128"/>
              <a:gd name="connsiteY10" fmla="*/ 16906422 h 16906422"/>
              <a:gd name="connsiteX11" fmla="*/ 2 w 25519128"/>
              <a:gd name="connsiteY11" fmla="*/ 2 h 16906422"/>
              <a:gd name="connsiteX12" fmla="*/ 16182198 w 25519128"/>
              <a:gd name="connsiteY12" fmla="*/ 3 h 16906422"/>
              <a:gd name="connsiteX13" fmla="*/ 16161020 w 25519128"/>
              <a:gd name="connsiteY13" fmla="*/ 34433 h 16906422"/>
              <a:gd name="connsiteX14" fmla="*/ 10092890 w 25519128"/>
              <a:gd name="connsiteY14" fmla="*/ 9313526 h 16906422"/>
              <a:gd name="connsiteX15" fmla="*/ 2471916 w 25519128"/>
              <a:gd name="connsiteY15" fmla="*/ 4329736 h 16906422"/>
              <a:gd name="connsiteX16" fmla="*/ 2 w 25519128"/>
              <a:gd name="connsiteY16" fmla="*/ 8144421 h 1690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19128" h="16906422">
                <a:moveTo>
                  <a:pt x="22540100" y="13948145"/>
                </a:moveTo>
                <a:cubicBezTo>
                  <a:pt x="24940459" y="10527812"/>
                  <a:pt x="22758582" y="13529458"/>
                  <a:pt x="25391962" y="10213728"/>
                </a:cubicBezTo>
                <a:lnTo>
                  <a:pt x="25519128" y="10050515"/>
                </a:lnTo>
                <a:lnTo>
                  <a:pt x="25519127" y="16906422"/>
                </a:lnTo>
                <a:lnTo>
                  <a:pt x="20780367" y="16906422"/>
                </a:lnTo>
                <a:close/>
                <a:moveTo>
                  <a:pt x="20497615" y="0"/>
                </a:moveTo>
                <a:lnTo>
                  <a:pt x="25519127" y="2"/>
                </a:lnTo>
                <a:lnTo>
                  <a:pt x="25519128" y="1574488"/>
                </a:lnTo>
                <a:close/>
                <a:moveTo>
                  <a:pt x="0" y="13546100"/>
                </a:moveTo>
                <a:lnTo>
                  <a:pt x="5292700" y="16906421"/>
                </a:lnTo>
                <a:lnTo>
                  <a:pt x="0" y="16906422"/>
                </a:lnTo>
                <a:close/>
                <a:moveTo>
                  <a:pt x="2" y="2"/>
                </a:moveTo>
                <a:lnTo>
                  <a:pt x="16182198" y="3"/>
                </a:lnTo>
                <a:lnTo>
                  <a:pt x="16161020" y="34433"/>
                </a:lnTo>
                <a:lnTo>
                  <a:pt x="10092890" y="9313526"/>
                </a:lnTo>
                <a:lnTo>
                  <a:pt x="2471916" y="4329736"/>
                </a:lnTo>
                <a:lnTo>
                  <a:pt x="2" y="8144421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 wrap="square">
            <a:noAutofit/>
          </a:bodyPr>
          <a:lstStyle/>
          <a:p>
            <a:endParaRPr lang="pt-BR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B0789726-7DD2-AF84-B467-13002CF6AA04}"/>
              </a:ext>
            </a:extLst>
          </p:cNvPr>
          <p:cNvSpPr/>
          <p:nvPr userDrawn="1"/>
        </p:nvSpPr>
        <p:spPr>
          <a:xfrm rot="233893">
            <a:off x="-91389" y="40982507"/>
            <a:ext cx="7136531" cy="2080539"/>
          </a:xfrm>
          <a:custGeom>
            <a:avLst/>
            <a:gdLst/>
            <a:ahLst/>
            <a:cxnLst/>
            <a:rect l="l" t="t" r="r" b="b"/>
            <a:pathLst>
              <a:path w="13350935" h="13167360">
                <a:moveTo>
                  <a:pt x="0" y="0"/>
                </a:moveTo>
                <a:lnTo>
                  <a:pt x="13350935" y="0"/>
                </a:lnTo>
                <a:lnTo>
                  <a:pt x="13350935" y="13167360"/>
                </a:lnTo>
                <a:lnTo>
                  <a:pt x="0" y="1316736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87078" r="-1" b="-532882"/>
            </a:stretch>
          </a:blipFill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6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9C0D7D7-7C89-56DD-4737-404CBDB2C69A}"/>
              </a:ext>
            </a:extLst>
          </p:cNvPr>
          <p:cNvSpPr/>
          <p:nvPr/>
        </p:nvSpPr>
        <p:spPr>
          <a:xfrm>
            <a:off x="23246133" y="1061598"/>
            <a:ext cx="6068004" cy="1962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86" dirty="0">
                <a:solidFill>
                  <a:srgbClr val="FF0000"/>
                </a:solidFill>
              </a:rPr>
              <a:t>SPACE RESERVED FOR LOGOS OF YOUR INSTITUTION. </a:t>
            </a:r>
            <a:r>
              <a:rPr lang="en-US" sz="3086" b="1" dirty="0">
                <a:solidFill>
                  <a:srgbClr val="FF0000"/>
                </a:solidFill>
              </a:rPr>
              <a:t>REMOVE THIS BOX BEFORE APPLYING THE LOGO</a:t>
            </a:r>
            <a:r>
              <a:rPr lang="pt-BR" sz="3086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3085151" y="5289638"/>
            <a:ext cx="27785581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000" b="1" cap="all" dirty="0">
                <a:solidFill>
                  <a:srgbClr val="010353"/>
                </a:solidFill>
                <a:latin typeface="Arial"/>
                <a:cs typeface="Arial"/>
              </a:rPr>
              <a:t>Poster Template</a:t>
            </a:r>
            <a:r>
              <a:rPr lang="pt-BR" sz="6000" b="1" cap="all" dirty="0">
                <a:solidFill>
                  <a:srgbClr val="010353"/>
                </a:solidFill>
                <a:latin typeface="Arial"/>
                <a:cs typeface="Arial"/>
              </a:rPr>
              <a:t> for x-BCR 2024 </a:t>
            </a:r>
            <a:endParaRPr lang="pt-BR" sz="60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60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(Arial, </a:t>
            </a:r>
            <a:r>
              <a:rPr lang="en-US" sz="60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60, centered and bold</a:t>
            </a:r>
            <a:r>
              <a:rPr lang="pt-BR" sz="6000" b="1" cap="al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Google Shape;90;p1"/>
          <p:cNvSpPr/>
          <p:nvPr/>
        </p:nvSpPr>
        <p:spPr>
          <a:xfrm>
            <a:off x="3608819" y="7211701"/>
            <a:ext cx="25705318" cy="1748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66" tIns="39172" rIns="78366" bIns="39172" anchor="t" anchorCtr="0">
            <a:spAutoFit/>
          </a:bodyPr>
          <a:lstStyle/>
          <a:p>
            <a:pPr algn="ctr"/>
            <a:r>
              <a:rPr lang="en-US" sz="4000" b="1" dirty="0">
                <a:solidFill>
                  <a:srgbClr val="010353"/>
                </a:solidFill>
                <a:latin typeface="Arial"/>
                <a:cs typeface="Arial"/>
              </a:rPr>
              <a:t>1</a:t>
            </a:r>
            <a:r>
              <a:rPr lang="en-US" sz="4000" b="1" baseline="30000" dirty="0">
                <a:solidFill>
                  <a:srgbClr val="010353"/>
                </a:solidFill>
                <a:latin typeface="Arial"/>
                <a:cs typeface="Arial"/>
              </a:rPr>
              <a:t>st</a:t>
            </a:r>
            <a:r>
              <a:rPr lang="en-US" sz="4000" b="1" dirty="0">
                <a:solidFill>
                  <a:srgbClr val="010353"/>
                </a:solidFill>
                <a:latin typeface="Arial"/>
                <a:cs typeface="Arial"/>
              </a:rPr>
              <a:t> Author's Name1, 2</a:t>
            </a:r>
            <a:r>
              <a:rPr lang="en-US" sz="4000" b="1" baseline="30000" dirty="0">
                <a:solidFill>
                  <a:srgbClr val="010353"/>
                </a:solidFill>
                <a:latin typeface="Arial"/>
                <a:cs typeface="Arial"/>
              </a:rPr>
              <a:t>nd</a:t>
            </a:r>
            <a:r>
              <a:rPr lang="en-US" sz="4000" b="1" dirty="0">
                <a:solidFill>
                  <a:srgbClr val="010353"/>
                </a:solidFill>
                <a:latin typeface="Arial"/>
                <a:cs typeface="Arial"/>
              </a:rPr>
              <a:t> Author, 3</a:t>
            </a:r>
            <a:r>
              <a:rPr lang="en-US" sz="4000" b="1" baseline="30000" dirty="0">
                <a:solidFill>
                  <a:srgbClr val="010353"/>
                </a:solidFill>
                <a:latin typeface="Arial"/>
                <a:cs typeface="Arial"/>
              </a:rPr>
              <a:t>rd </a:t>
            </a:r>
            <a:r>
              <a:rPr lang="en-US" sz="4000" b="1" dirty="0">
                <a:solidFill>
                  <a:srgbClr val="010353"/>
                </a:solidFill>
                <a:latin typeface="Arial"/>
                <a:cs typeface="Arial"/>
              </a:rPr>
              <a:t>Author</a:t>
            </a:r>
            <a:r>
              <a:rPr lang="pt-BR" sz="4000" dirty="0">
                <a:solidFill>
                  <a:srgbClr val="010353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rial"/>
                <a:ea typeface="Times New Roman"/>
                <a:cs typeface="Arial"/>
                <a:sym typeface="Times New Roman"/>
              </a:rPr>
              <a:t>(Arial, size 40, centered and bold)</a:t>
            </a:r>
            <a:endParaRPr lang="en-US" sz="3600">
              <a:solidFill>
                <a:srgbClr val="FF0000"/>
              </a:solidFill>
              <a:latin typeface="Arial"/>
              <a:ea typeface="Times New Roman"/>
              <a:cs typeface="Arial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rgbClr val="010353"/>
                </a:solidFill>
                <a:latin typeface="Arial"/>
                <a:cs typeface="Arial"/>
              </a:rPr>
              <a:t>1First Author(s) affiliation(s) and address(s) 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/>
                <a:cs typeface="Arial"/>
                <a:sym typeface="Times New Roman"/>
              </a:rPr>
              <a:t>(Arial, size 32, centered)</a:t>
            </a:r>
            <a:endParaRPr lang="en-US" sz="3200" dirty="0">
              <a:solidFill>
                <a:srgbClr val="FF0000"/>
              </a:solidFill>
              <a:latin typeface="Arial"/>
              <a:ea typeface="Times New Roman"/>
              <a:cs typeface="Arial"/>
            </a:endParaRPr>
          </a:p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rgbClr val="010353"/>
                </a:solidFill>
                <a:latin typeface="Arial"/>
                <a:cs typeface="Arial"/>
              </a:rPr>
              <a:t> Corresponding author e-mail 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(Arial, size 32, </a:t>
            </a:r>
            <a:r>
              <a:rPr lang="en-US" sz="3200" dirty="0">
                <a:solidFill>
                  <a:srgbClr val="FF0000"/>
                </a:solidFill>
                <a:latin typeface="Arial"/>
                <a:cs typeface="Arial"/>
                <a:sym typeface="Times New Roman"/>
              </a:rPr>
              <a:t>centered</a:t>
            </a:r>
            <a:r>
              <a:rPr lang="en-US" sz="3200" dirty="0">
                <a:solidFill>
                  <a:srgbClr val="FF0000"/>
                </a:solidFill>
                <a:latin typeface="Arial"/>
                <a:ea typeface="Times New Roman"/>
                <a:cs typeface="Arial"/>
                <a:sym typeface="Times New Roman"/>
              </a:rPr>
              <a:t>)</a:t>
            </a:r>
            <a:endParaRPr lang="en-US" sz="3200" dirty="0">
              <a:latin typeface="Arial"/>
              <a:ea typeface="Times New Roman"/>
              <a:cs typeface="Arial"/>
              <a:sym typeface="Times New Roman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951551" y="9764168"/>
            <a:ext cx="9720000" cy="8062591"/>
            <a:chOff x="1080000" y="10310108"/>
            <a:chExt cx="14760000" cy="9406212"/>
          </a:xfrm>
        </p:grpSpPr>
        <p:sp>
          <p:nvSpPr>
            <p:cNvPr id="6" name="CaixaDeTexto 1024"/>
            <p:cNvSpPr txBox="1">
              <a:spLocks noChangeArrowheads="1"/>
            </p:cNvSpPr>
            <p:nvPr/>
          </p:nvSpPr>
          <p:spPr bwMode="auto">
            <a:xfrm>
              <a:off x="1080000" y="11233438"/>
              <a:ext cx="14760000" cy="848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This file is an example for the development of posters for the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x </a:t>
              </a:r>
              <a:r>
                <a:rPr lang="en-GB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Brazilian Conference on Rheology (BCR 2024)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. Feel free to adjust the quantity, arrangement, and/or dimensions of columns, figures, and tables, as well as to modify font sizes as appropriate to optimize your presentation. The instructions in red serve as suggestions </a:t>
              </a:r>
              <a:r>
                <a:rPr lang="en-US" sz="3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(Arial, size 36 or 32, justified). </a:t>
              </a:r>
            </a:p>
            <a:p>
              <a:pPr indent="617184"/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The content should be written in English and printed in poster format with a height of 1.2 m and a width of 0.90 m.</a:t>
              </a:r>
              <a:endParaRPr lang="pt-BR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310108"/>
              <a:ext cx="14760000" cy="82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pPr algn="just"/>
              <a:r>
                <a:rPr lang="en-US" sz="4000" b="1" cap="all" dirty="0">
                  <a:solidFill>
                    <a:srgbClr val="004BAE"/>
                  </a:solidFill>
                  <a:latin typeface="Arial"/>
                  <a:cs typeface="Arial"/>
                </a:rPr>
                <a:t>Introduction </a:t>
              </a:r>
              <a:r>
                <a:rPr lang="en-US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size 40)</a:t>
              </a:r>
            </a:p>
          </p:txBody>
        </p:sp>
        <p:cxnSp>
          <p:nvCxnSpPr>
            <p:cNvPr id="8" name="Conector reto 7"/>
            <p:cNvCxnSpPr/>
            <p:nvPr/>
          </p:nvCxnSpPr>
          <p:spPr>
            <a:xfrm>
              <a:off x="1080000" y="11233438"/>
              <a:ext cx="14760000" cy="0"/>
            </a:xfrm>
            <a:prstGeom prst="line">
              <a:avLst/>
            </a:prstGeom>
            <a:ln w="76200">
              <a:solidFill>
                <a:srgbClr val="004AA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o 8"/>
          <p:cNvGrpSpPr/>
          <p:nvPr/>
        </p:nvGrpSpPr>
        <p:grpSpPr>
          <a:xfrm>
            <a:off x="596998" y="30198997"/>
            <a:ext cx="9801477" cy="5986574"/>
            <a:chOff x="1080000" y="10310108"/>
            <a:chExt cx="14883724" cy="6984226"/>
          </a:xfrm>
        </p:grpSpPr>
        <p:sp>
          <p:nvSpPr>
            <p:cNvPr id="10" name="CaixaDeTexto 1024"/>
            <p:cNvSpPr txBox="1">
              <a:spLocks noChangeArrowheads="1"/>
            </p:cNvSpPr>
            <p:nvPr/>
          </p:nvSpPr>
          <p:spPr bwMode="auto">
            <a:xfrm>
              <a:off x="1203724" y="11396739"/>
              <a:ext cx="14760000" cy="5897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The poster presentation should address the following topics concisely and objectively: Introduction, Methodology (Materials and/or Experimental and/or Numerical Procedures), Results and Conclusions. The sections Acknowledgments, and References are optional. Authors are responsible for bringing the printed poster.</a:t>
              </a:r>
              <a:endParaRPr lang="pt-BR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310108"/>
              <a:ext cx="14760000" cy="82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r>
                <a:rPr lang="en-US" sz="4000" b="1" cap="all" dirty="0">
                  <a:solidFill>
                    <a:srgbClr val="004AAD"/>
                  </a:solidFill>
                  <a:latin typeface="Arial"/>
                  <a:cs typeface="Arial"/>
                </a:rPr>
                <a:t>Methodology </a:t>
              </a:r>
              <a:r>
                <a:rPr lang="en-US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size 40)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1080000" y="11141105"/>
              <a:ext cx="14760000" cy="0"/>
            </a:xfrm>
            <a:prstGeom prst="line">
              <a:avLst/>
            </a:prstGeom>
            <a:ln w="76200">
              <a:solidFill>
                <a:srgbClr val="004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o 16"/>
          <p:cNvGrpSpPr/>
          <p:nvPr/>
        </p:nvGrpSpPr>
        <p:grpSpPr>
          <a:xfrm>
            <a:off x="11481237" y="9764171"/>
            <a:ext cx="9720000" cy="2620584"/>
            <a:chOff x="1080000" y="10195811"/>
            <a:chExt cx="14760000" cy="3057298"/>
          </a:xfrm>
        </p:grpSpPr>
        <p:sp>
          <p:nvSpPr>
            <p:cNvPr id="18" name="CaixaDeTexto 1024"/>
            <p:cNvSpPr txBox="1">
              <a:spLocks noChangeArrowheads="1"/>
            </p:cNvSpPr>
            <p:nvPr/>
          </p:nvSpPr>
          <p:spPr bwMode="auto">
            <a:xfrm>
              <a:off x="1080000" y="11233438"/>
              <a:ext cx="14760000" cy="2019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The most significant results can be presented in tables and figures.</a:t>
              </a:r>
              <a:endParaRPr lang="pt-BR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195811"/>
              <a:ext cx="14760000" cy="82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pPr algn="just"/>
              <a:r>
                <a:rPr lang="en-US" sz="4000" b="1" cap="all" dirty="0">
                  <a:solidFill>
                    <a:srgbClr val="004AAE"/>
                  </a:solidFill>
                  <a:latin typeface="Arial"/>
                  <a:cs typeface="Arial"/>
                </a:rPr>
                <a:t>Results </a:t>
              </a:r>
              <a:r>
                <a:rPr lang="en-US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size 40)</a:t>
              </a:r>
            </a:p>
          </p:txBody>
        </p:sp>
        <p:cxnSp>
          <p:nvCxnSpPr>
            <p:cNvPr id="20" name="Conector reto 19"/>
            <p:cNvCxnSpPr/>
            <p:nvPr/>
          </p:nvCxnSpPr>
          <p:spPr>
            <a:xfrm>
              <a:off x="1080000" y="11141105"/>
              <a:ext cx="14760000" cy="0"/>
            </a:xfrm>
            <a:prstGeom prst="line">
              <a:avLst/>
            </a:prstGeom>
            <a:ln w="76200">
              <a:solidFill>
                <a:srgbClr val="004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tângulo 20"/>
          <p:cNvSpPr/>
          <p:nvPr/>
        </p:nvSpPr>
        <p:spPr>
          <a:xfrm>
            <a:off x="11481237" y="13237075"/>
            <a:ext cx="94887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Table 1 – List the tables in the order of appearance, centered with a text box.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(Arial, size 28, centered)</a:t>
            </a:r>
            <a:endParaRPr lang="pt-B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68211"/>
              </p:ext>
            </p:extLst>
          </p:nvPr>
        </p:nvGraphicFramePr>
        <p:xfrm>
          <a:off x="11481237" y="14348988"/>
          <a:ext cx="9488721" cy="3552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2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8223">
                <a:tc gridSpan="2">
                  <a:txBody>
                    <a:bodyPr/>
                    <a:lstStyle/>
                    <a:p>
                      <a:pPr algn="ctr"/>
                      <a:r>
                        <a:rPr lang="pt-BR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L="78378" marR="78378" marT="39189" marB="3918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marL="78378" marR="78378" marT="39189" marB="3918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223">
                <a:tc gridSpan="3"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8378" marR="78378" marT="39189" marB="3918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223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8378" marR="78378" marT="39189" marB="391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marL="78378" marR="78378" marT="39189" marB="391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8378" marR="78378" marT="39189" marB="3918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223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Arial</a:t>
                      </a:r>
                    </a:p>
                  </a:txBody>
                  <a:tcPr marL="78378" marR="78378" marT="39189" marB="391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r>
                        <a:rPr lang="pt-BR" sz="36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</a:txBody>
                  <a:tcPr marL="78378" marR="78378" marT="39189" marB="3918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78378" marR="78378" marT="39189" marB="3918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6" name="Grupo 25"/>
          <p:cNvGrpSpPr/>
          <p:nvPr/>
        </p:nvGrpSpPr>
        <p:grpSpPr>
          <a:xfrm>
            <a:off x="22010923" y="9784264"/>
            <a:ext cx="9720000" cy="1968616"/>
            <a:chOff x="1080000" y="10310108"/>
            <a:chExt cx="14760000" cy="2296682"/>
          </a:xfrm>
        </p:grpSpPr>
        <p:sp>
          <p:nvSpPr>
            <p:cNvPr id="27" name="CaixaDeTexto 1024"/>
            <p:cNvSpPr txBox="1">
              <a:spLocks noChangeArrowheads="1"/>
            </p:cNvSpPr>
            <p:nvPr/>
          </p:nvSpPr>
          <p:spPr bwMode="auto">
            <a:xfrm>
              <a:off x="1080000" y="11233438"/>
              <a:ext cx="14760000" cy="1373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pt-BR" sz="3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pt-BR" sz="325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310108"/>
              <a:ext cx="14760000" cy="82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pPr algn="just"/>
              <a:r>
                <a:rPr lang="en-GB" sz="4000" b="1" cap="all" dirty="0">
                  <a:solidFill>
                    <a:srgbClr val="014CB0"/>
                  </a:solidFill>
                  <a:latin typeface="Arial"/>
                  <a:cs typeface="Arial"/>
                </a:rPr>
                <a:t>Conclusion </a:t>
              </a:r>
              <a:r>
                <a:rPr lang="en-GB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size 40)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>
              <a:off x="1080000" y="11233438"/>
              <a:ext cx="14760000" cy="0"/>
            </a:xfrm>
            <a:prstGeom prst="line">
              <a:avLst/>
            </a:prstGeom>
            <a:ln w="76200">
              <a:solidFill>
                <a:srgbClr val="004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21737846" y="30964556"/>
            <a:ext cx="9993077" cy="1968615"/>
            <a:chOff x="1080000" y="10310108"/>
            <a:chExt cx="14760000" cy="2296681"/>
          </a:xfrm>
        </p:grpSpPr>
        <p:sp>
          <p:nvSpPr>
            <p:cNvPr id="31" name="CaixaDeTexto 1024"/>
            <p:cNvSpPr txBox="1">
              <a:spLocks noChangeArrowheads="1"/>
            </p:cNvSpPr>
            <p:nvPr/>
          </p:nvSpPr>
          <p:spPr bwMode="auto">
            <a:xfrm>
              <a:off x="1080000" y="11233438"/>
              <a:ext cx="14760000" cy="137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This is an optional section.</a:t>
              </a:r>
              <a:endParaRPr lang="pt-BR" sz="325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310108"/>
              <a:ext cx="14760000" cy="82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pPr algn="just"/>
              <a:r>
                <a:rPr lang="pt-BR" sz="4000" b="1" cap="all" dirty="0">
                  <a:solidFill>
                    <a:srgbClr val="004AAD"/>
                  </a:solidFill>
                  <a:latin typeface="Arial"/>
                  <a:cs typeface="Arial"/>
                </a:rPr>
                <a:t>ACKNOWLEDGMENTS</a:t>
              </a:r>
              <a:r>
                <a:rPr lang="pt-BR" sz="4000" b="0" i="0" dirty="0">
                  <a:solidFill>
                    <a:srgbClr val="004AAD"/>
                  </a:solidFill>
                  <a:effectLst/>
                  <a:latin typeface="Söhne"/>
                </a:rPr>
                <a:t> </a:t>
              </a:r>
              <a:r>
                <a:rPr lang="pt-BR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</a:t>
              </a:r>
              <a:r>
                <a:rPr lang="pt-BR" sz="4000" b="1" cap="all" err="1">
                  <a:solidFill>
                    <a:srgbClr val="FF0000"/>
                  </a:solidFill>
                  <a:latin typeface="Arial"/>
                  <a:cs typeface="Arial"/>
                </a:rPr>
                <a:t>size</a:t>
              </a:r>
              <a:r>
                <a:rPr lang="pt-BR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 40)</a:t>
              </a:r>
            </a:p>
          </p:txBody>
        </p:sp>
        <p:cxnSp>
          <p:nvCxnSpPr>
            <p:cNvPr id="33" name="Conector reto 32"/>
            <p:cNvCxnSpPr/>
            <p:nvPr/>
          </p:nvCxnSpPr>
          <p:spPr>
            <a:xfrm>
              <a:off x="1080000" y="11233438"/>
              <a:ext cx="14760000" cy="0"/>
            </a:xfrm>
            <a:prstGeom prst="line">
              <a:avLst/>
            </a:prstGeom>
            <a:ln w="76200">
              <a:solidFill>
                <a:srgbClr val="004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o 33"/>
          <p:cNvGrpSpPr/>
          <p:nvPr/>
        </p:nvGrpSpPr>
        <p:grpSpPr>
          <a:xfrm>
            <a:off x="21737847" y="35754751"/>
            <a:ext cx="9720000" cy="1968616"/>
            <a:chOff x="1080000" y="10310108"/>
            <a:chExt cx="14760000" cy="2296682"/>
          </a:xfrm>
        </p:grpSpPr>
        <p:sp>
          <p:nvSpPr>
            <p:cNvPr id="35" name="CaixaDeTexto 1024"/>
            <p:cNvSpPr txBox="1">
              <a:spLocks noChangeArrowheads="1"/>
            </p:cNvSpPr>
            <p:nvPr/>
          </p:nvSpPr>
          <p:spPr bwMode="auto">
            <a:xfrm>
              <a:off x="1080000" y="11233438"/>
              <a:ext cx="14760000" cy="1373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308576" rIns="77144" bIns="308576">
              <a:spAutoFit/>
            </a:bodyPr>
            <a:lstStyle>
              <a:defPPr>
                <a:defRPr lang="pt-BR"/>
              </a:defPPr>
              <a:lvl1pPr algn="just">
                <a:defRPr sz="4400"/>
              </a:lvl1pPr>
            </a:lstStyle>
            <a:p>
              <a:pPr indent="617184"/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This is an optional section.</a:t>
              </a:r>
              <a:endParaRPr lang="pt-BR" sz="325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CaixaDeTexto 1035"/>
            <p:cNvSpPr txBox="1">
              <a:spLocks noChangeArrowheads="1"/>
            </p:cNvSpPr>
            <p:nvPr/>
          </p:nvSpPr>
          <p:spPr bwMode="auto">
            <a:xfrm flipH="1">
              <a:off x="1080000" y="10310108"/>
              <a:ext cx="14760000" cy="825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0" tIns="45720" rIns="91440" bIns="45720" anchor="t">
              <a:spAutoFit/>
            </a:bodyPr>
            <a:lstStyle/>
            <a:p>
              <a:pPr algn="just"/>
              <a:r>
                <a:rPr lang="en-US" sz="4000" b="1" cap="all" dirty="0">
                  <a:solidFill>
                    <a:srgbClr val="004AAD"/>
                  </a:solidFill>
                  <a:latin typeface="Arial"/>
                  <a:cs typeface="Arial"/>
                </a:rPr>
                <a:t>References</a:t>
              </a:r>
              <a:r>
                <a:rPr lang="pt-BR" sz="4000" b="1" cap="all" dirty="0">
                  <a:solidFill>
                    <a:srgbClr val="004AAD"/>
                  </a:solidFill>
                  <a:latin typeface="Arial"/>
                  <a:cs typeface="Arial"/>
                </a:rPr>
                <a:t> </a:t>
              </a:r>
              <a:r>
                <a:rPr lang="pt-BR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(ARIAL, </a:t>
              </a:r>
              <a:r>
                <a:rPr lang="pt-BR" sz="4000" b="1" cap="all" err="1">
                  <a:solidFill>
                    <a:srgbClr val="FF0000"/>
                  </a:solidFill>
                  <a:latin typeface="Arial"/>
                  <a:cs typeface="Arial"/>
                </a:rPr>
                <a:t>size</a:t>
              </a:r>
              <a:r>
                <a:rPr lang="pt-BR" sz="4000" b="1" cap="all" dirty="0">
                  <a:solidFill>
                    <a:srgbClr val="FF0000"/>
                  </a:solidFill>
                  <a:latin typeface="Arial"/>
                  <a:cs typeface="Arial"/>
                </a:rPr>
                <a:t> 40)</a:t>
              </a:r>
            </a:p>
          </p:txBody>
        </p:sp>
        <p:cxnSp>
          <p:nvCxnSpPr>
            <p:cNvPr id="37" name="Conector reto 36"/>
            <p:cNvCxnSpPr/>
            <p:nvPr/>
          </p:nvCxnSpPr>
          <p:spPr>
            <a:xfrm>
              <a:off x="1080000" y="11233438"/>
              <a:ext cx="14760000" cy="0"/>
            </a:xfrm>
            <a:prstGeom prst="line">
              <a:avLst/>
            </a:prstGeom>
            <a:ln w="76200">
              <a:solidFill>
                <a:srgbClr val="004A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6B52BF31-3878-8712-BDCA-BD89ECF66651}"/>
              </a:ext>
            </a:extLst>
          </p:cNvPr>
          <p:cNvGrpSpPr/>
          <p:nvPr/>
        </p:nvGrpSpPr>
        <p:grpSpPr>
          <a:xfrm>
            <a:off x="11843570" y="20040351"/>
            <a:ext cx="9357667" cy="7924689"/>
            <a:chOff x="11395098" y="22776217"/>
            <a:chExt cx="9357667" cy="7924689"/>
          </a:xfrm>
        </p:grpSpPr>
        <p:grpSp>
          <p:nvGrpSpPr>
            <p:cNvPr id="23" name="Grupo 22"/>
            <p:cNvGrpSpPr/>
            <p:nvPr/>
          </p:nvGrpSpPr>
          <p:grpSpPr>
            <a:xfrm>
              <a:off x="11481237" y="22776217"/>
              <a:ext cx="9271528" cy="7924689"/>
              <a:chOff x="3898144" y="38743208"/>
              <a:chExt cx="10816612" cy="9245327"/>
            </a:xfrm>
          </p:grpSpPr>
          <p:pic>
            <p:nvPicPr>
              <p:cNvPr id="24" name="Imagem 2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98144" y="38743208"/>
                <a:ext cx="10563225" cy="7629525"/>
              </a:xfrm>
              <a:prstGeom prst="rect">
                <a:avLst/>
              </a:prstGeom>
            </p:spPr>
          </p:pic>
          <p:sp>
            <p:nvSpPr>
              <p:cNvPr id="25" name="Retângulo 24"/>
              <p:cNvSpPr/>
              <p:nvPr/>
            </p:nvSpPr>
            <p:spPr>
              <a:xfrm>
                <a:off x="4151531" y="46372733"/>
                <a:ext cx="10563225" cy="1615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 1 – Enumerate the figures in the order of appearance, centered with a text box. (Arial, 28)</a:t>
                </a:r>
                <a:r>
                  <a:rPr lang="pt-BR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pt-BR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(Arial, </a:t>
                </a:r>
                <a:r>
                  <a:rPr lang="pt-BR" sz="28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size</a:t>
                </a:r>
                <a:r>
                  <a:rPr lang="pt-BR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28, </a:t>
                </a:r>
                <a:r>
                  <a:rPr lang="pt-BR" sz="28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centered</a:t>
                </a:r>
                <a:r>
                  <a:rPr lang="pt-BR" sz="2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BD64698-B2B9-AECD-3088-10BEB58803A2}"/>
                </a:ext>
              </a:extLst>
            </p:cNvPr>
            <p:cNvSpPr/>
            <p:nvPr/>
          </p:nvSpPr>
          <p:spPr>
            <a:xfrm>
              <a:off x="12179202" y="28493882"/>
              <a:ext cx="8040884" cy="5860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500" dirty="0">
                  <a:solidFill>
                    <a:schemeClr val="tx1"/>
                  </a:solidFill>
                </a:rPr>
                <a:t>Shear rate (s</a:t>
              </a:r>
              <a:r>
                <a:rPr lang="en-US" sz="3500" baseline="30000" dirty="0">
                  <a:solidFill>
                    <a:schemeClr val="tx1"/>
                  </a:solidFill>
                </a:rPr>
                <a:t>-1</a:t>
              </a:r>
              <a:r>
                <a:rPr lang="en-US" sz="3500" dirty="0">
                  <a:solidFill>
                    <a:schemeClr val="tx1"/>
                  </a:solidFill>
                </a:rPr>
                <a:t>) 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ACB5DA0-4C0D-F01E-841B-C2049086A6BE}"/>
                </a:ext>
              </a:extLst>
            </p:cNvPr>
            <p:cNvSpPr/>
            <p:nvPr/>
          </p:nvSpPr>
          <p:spPr>
            <a:xfrm rot="16200000">
              <a:off x="8914443" y="25446313"/>
              <a:ext cx="5528223" cy="5669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3500" noProof="1">
                  <a:solidFill>
                    <a:schemeClr val="tx1"/>
                  </a:solidFill>
                </a:rPr>
                <a:t>Shear stress (Pa)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36040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</TotalTime>
  <Words>377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Söhne</vt:lpstr>
      <vt:lpstr>Personalizar design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Lorena Moraes</dc:creator>
  <cp:lastModifiedBy>Lorena Moraes</cp:lastModifiedBy>
  <cp:revision>86</cp:revision>
  <dcterms:created xsi:type="dcterms:W3CDTF">2023-09-04T19:32:46Z</dcterms:created>
  <dcterms:modified xsi:type="dcterms:W3CDTF">2024-03-22T15:59:59Z</dcterms:modified>
</cp:coreProperties>
</file>